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8"/>
  </p:notesMasterIdLst>
  <p:sldIdLst>
    <p:sldId id="266" r:id="rId2"/>
    <p:sldId id="286" r:id="rId3"/>
    <p:sldId id="287" r:id="rId4"/>
    <p:sldId id="288" r:id="rId5"/>
    <p:sldId id="285" r:id="rId6"/>
    <p:sldId id="284" r:id="rId7"/>
    <p:sldId id="290" r:id="rId8"/>
    <p:sldId id="289" r:id="rId9"/>
    <p:sldId id="292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fe.com/blog/history-evolution-business-analytic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solver.com/blog/what-is-a-streaming-database" TargetMode="External"/><Relationship Id="rId3" Type="http://schemas.openxmlformats.org/officeDocument/2006/relationships/hyperlink" Target="https://iwringer.wordpress.com/2015/12/15/cep-vs-streaming-processing-vs-cep-engines-vs-streaming-analytic-engines/" TargetMode="External"/><Relationship Id="rId7" Type="http://schemas.openxmlformats.org/officeDocument/2006/relationships/hyperlink" Target="https://www.infoq.com/articles/how-to-choose-stream-processor/" TargetMode="External"/><Relationship Id="rId2" Type="http://schemas.openxmlformats.org/officeDocument/2006/relationships/hyperlink" Target="https://www.dataversity.net/brief-history-analytic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so2.com/whitepapers/distributed-stream-processing-with-wso2-stream-processor/" TargetMode="External"/><Relationship Id="rId5" Type="http://schemas.openxmlformats.org/officeDocument/2006/relationships/hyperlink" Target="https://complexevents.com/2021/03/07/vendors-and-products-in-the-event-stream-processing-market/" TargetMode="External"/><Relationship Id="rId4" Type="http://schemas.openxmlformats.org/officeDocument/2006/relationships/hyperlink" Target="https://iwringer.wordpress.com/2015/08/03/patterns-for-streaming-realtime-analytics/" TargetMode="Externa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Stream Processing Platforms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Stream Processing </a:t>
            </a:r>
            <a:r>
              <a:rPr lang="en-IN" dirty="0" smtClean="0"/>
              <a:t>Patterns(3)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704861" cy="4648199"/>
          </a:xfrm>
        </p:spPr>
        <p:txBody>
          <a:bodyPr/>
          <a:lstStyle/>
          <a:p>
            <a:r>
              <a:rPr lang="en-US" dirty="0"/>
              <a:t>Pattern 9: Interacting with </a:t>
            </a:r>
            <a:r>
              <a:rPr lang="en-US" dirty="0" smtClean="0"/>
              <a:t>Databases</a:t>
            </a:r>
          </a:p>
          <a:p>
            <a:endParaRPr lang="en-US" dirty="0"/>
          </a:p>
          <a:p>
            <a:r>
              <a:rPr lang="en-US" dirty="0"/>
              <a:t>Pattern 10: Running the same Query in Batch and </a:t>
            </a:r>
            <a:r>
              <a:rPr lang="en-US" dirty="0" smtClean="0"/>
              <a:t>Real-time Pipelines</a:t>
            </a:r>
          </a:p>
          <a:p>
            <a:endParaRPr lang="en-US" dirty="0"/>
          </a:p>
          <a:p>
            <a:r>
              <a:rPr lang="en-US" dirty="0"/>
              <a:t>Pattern 11: Detecting and switching to Detailed </a:t>
            </a:r>
            <a:r>
              <a:rPr lang="en-US" dirty="0" smtClean="0"/>
              <a:t>Analysis</a:t>
            </a:r>
          </a:p>
          <a:p>
            <a:endParaRPr lang="en-US" dirty="0"/>
          </a:p>
          <a:p>
            <a:r>
              <a:rPr lang="en-US" dirty="0"/>
              <a:t>Pattern 12: Using a </a:t>
            </a:r>
            <a:r>
              <a:rPr lang="en-US" dirty="0" smtClean="0"/>
              <a:t>machine learning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Mixed Patterns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87" y="1773845"/>
            <a:ext cx="5715000" cy="3209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55925" y="4988495"/>
            <a:ext cx="149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databricks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9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Stream Processors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757353" cy="4648199"/>
          </a:xfrm>
        </p:spPr>
        <p:txBody>
          <a:bodyPr/>
          <a:lstStyle/>
          <a:p>
            <a:r>
              <a:rPr lang="en-US" dirty="0"/>
              <a:t>Software platforms that enable users to respond to incoming data streams faster</a:t>
            </a:r>
          </a:p>
          <a:p>
            <a:endParaRPr lang="en-US" dirty="0" smtClean="0"/>
          </a:p>
          <a:p>
            <a:r>
              <a:rPr lang="en-US" dirty="0" smtClean="0"/>
              <a:t>Streaming </a:t>
            </a:r>
            <a:r>
              <a:rPr lang="en-US" dirty="0"/>
              <a:t>applications which run on stream processors come in many forms</a:t>
            </a:r>
          </a:p>
          <a:p>
            <a:endParaRPr lang="en-US" dirty="0"/>
          </a:p>
          <a:p>
            <a:r>
              <a:rPr lang="en-US" dirty="0"/>
              <a:t>Some examples: </a:t>
            </a:r>
          </a:p>
          <a:p>
            <a:pPr lvl="1"/>
            <a:r>
              <a:rPr lang="en-US" dirty="0"/>
              <a:t>Detect a condition and generate an alert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e.g., track the temperature of a kitchen appliance and create an alert if it exceeds a pre-defined threshold</a:t>
            </a:r>
          </a:p>
          <a:p>
            <a:pPr lvl="1"/>
            <a:r>
              <a:rPr lang="en-US" dirty="0"/>
              <a:t>Calculate a running average location of a moving object and update a web page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e.g., detect the location of a person and plot his trajectory on a map</a:t>
            </a:r>
          </a:p>
          <a:p>
            <a:pPr lvl="1"/>
            <a:r>
              <a:rPr lang="en-US" dirty="0"/>
              <a:t>Detect anomalies and act on them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e.g., detect a suspicious user and carry out a detailed analysis of his actions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Stream Processor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286000"/>
            <a:ext cx="5059339" cy="3057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69639" y="5216898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WSO2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4773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Reference Architecture for Streaming Applications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streams</a:t>
            </a:r>
          </a:p>
          <a:p>
            <a:r>
              <a:rPr lang="en-US" dirty="0" smtClean="0"/>
              <a:t>A processor </a:t>
            </a:r>
            <a:r>
              <a:rPr lang="en-US" dirty="0"/>
              <a:t>to process the data</a:t>
            </a:r>
          </a:p>
          <a:p>
            <a:r>
              <a:rPr lang="en-US" dirty="0" smtClean="0"/>
              <a:t>Code </a:t>
            </a:r>
            <a:r>
              <a:rPr lang="en-US" dirty="0"/>
              <a:t>to do something with the decisions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Needs three </a:t>
            </a:r>
            <a:r>
              <a:rPr lang="en-US" dirty="0" smtClean="0"/>
              <a:t>things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87" y="2819400"/>
            <a:ext cx="5705475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5636568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WSO2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753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How to select a stream processor?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choice depends on the use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you should choose a stream processor that best matches your use case</a:t>
            </a:r>
          </a:p>
          <a:p>
            <a:endParaRPr lang="en-US" dirty="0"/>
          </a:p>
          <a:p>
            <a:r>
              <a:rPr lang="en-US" dirty="0"/>
              <a:t>Approach </a:t>
            </a:r>
            <a:r>
              <a:rPr lang="en-US"/>
              <a:t>in </a:t>
            </a:r>
            <a:r>
              <a:rPr lang="en-US" smtClean="0"/>
              <a:t>two steps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First discuss </a:t>
            </a:r>
            <a:r>
              <a:rPr lang="en-US" dirty="0"/>
              <a:t>key features required by most streaming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Then list </a:t>
            </a:r>
            <a:r>
              <a:rPr lang="en-US" dirty="0"/>
              <a:t>optional features that can be selected based on the use case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are many stream processors available to choose from.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721100"/>
            <a:ext cx="4067175" cy="2716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4075" y="6627168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Robert Half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62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select a stream processor</a:t>
            </a:r>
            <a:r>
              <a:rPr lang="en-IN" dirty="0" smtClean="0"/>
              <a:t>?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Very first question to be faced </a:t>
            </a:r>
          </a:p>
          <a:p>
            <a:r>
              <a:rPr lang="en-US" dirty="0"/>
              <a:t>“How does app receive data from external sources?”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Answer is to use a message broker and make sure stream processor can do this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Most of them </a:t>
            </a:r>
            <a:r>
              <a:rPr lang="en-US" dirty="0" smtClean="0"/>
              <a:t>do!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 of the advantages of using a broker: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Messages are stored persistently right away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broker would become your HA endpoint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If something goes wrong, can go back and replay the messages from the message broker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Scalable message brokers such as Kafka already handle the complexities of scalability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Must-Have </a:t>
            </a:r>
            <a:r>
              <a:rPr lang="en-IN" dirty="0" smtClean="0"/>
              <a:t>Features : </a:t>
            </a:r>
            <a:r>
              <a:rPr lang="en-US" dirty="0"/>
              <a:t>Support for Data Ingestion with a Message Broker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876800"/>
            <a:ext cx="2384425" cy="17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select a stream processor?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first generation of streaming engines such as Apache Storm and Apache Spark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Requires users to write code using programming language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Places the app code inside an agent in engine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streaming engine lets users wire these agents together and ingest events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Leads to duplicated code at multiple places which leads to increased maintenance cost</a:t>
            </a:r>
          </a:p>
          <a:p>
            <a:endParaRPr lang="en-US" dirty="0"/>
          </a:p>
          <a:p>
            <a:r>
              <a:rPr lang="en-US" dirty="0"/>
              <a:t>Batch processing has already moved away from writing code and instead supports querying them via 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do the same with streaming analytics with query language - Streaming SQL. </a:t>
            </a:r>
          </a:p>
          <a:p>
            <a:endParaRPr lang="en-US" dirty="0"/>
          </a:p>
          <a:p>
            <a:r>
              <a:rPr lang="en-US" dirty="0"/>
              <a:t>Advantages of a streaming SQL language: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Easy to follow and easy to hire many developers who already know 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Expressive, short, sweet and fast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Defines core operations that cover 90% of problems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implement application specific custom analytics when they like by writing extensions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query engine can better optimize the executions with a streaming SQL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Must-Have Features : </a:t>
            </a:r>
            <a:r>
              <a:rPr lang="en-IN" dirty="0" smtClean="0"/>
              <a:t>Streaming </a:t>
            </a:r>
            <a:r>
              <a:rPr lang="en-IN" dirty="0"/>
              <a:t>SQL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4267200"/>
            <a:ext cx="18859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select a stream processor? </a:t>
            </a:r>
            <a:r>
              <a:rPr lang="en-IN" dirty="0" smtClean="0"/>
              <a:t>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572261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tools should stream processor provide you with to develop streaming app?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Editor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 author queries, either visually or textually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visual error messages and auto-completion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shows the output while writing queries is useful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first level is to be able to attach an event archive to the editor, replay them and see the outputs having written a query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second level is to have outputs change while changing the query</a:t>
            </a:r>
          </a:p>
          <a:p>
            <a:endParaRPr lang="en-US" dirty="0"/>
          </a:p>
          <a:p>
            <a:r>
              <a:rPr lang="en-US" dirty="0" smtClean="0"/>
              <a:t>Application </a:t>
            </a:r>
            <a:r>
              <a:rPr lang="en-US" dirty="0"/>
              <a:t>debugger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Depth of debugging support varies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Some debuggers allows to put breakpoints and inspect the intermediate variable values and trace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Others provide event 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Some debuggers provide visibility into metrics such as event flow count between operators</a:t>
            </a:r>
          </a:p>
          <a:p>
            <a:pPr lvl="1"/>
            <a:endParaRPr lang="en-US" dirty="0"/>
          </a:p>
          <a:p>
            <a:r>
              <a:rPr lang="en-US" dirty="0"/>
              <a:t>Drag and drop type Graphical User Interfaces (GUIs) 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 a toolbox containing the elements that can be dropped and a two-way scrollable canvas to drop the elements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 icons for defining streams, operators such as windows, join, </a:t>
            </a:r>
            <a:r>
              <a:rPr lang="en-US"/>
              <a:t>and </a:t>
            </a:r>
            <a:r>
              <a:rPr lang="en-US" smtClean="0"/>
              <a:t>filter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modify the properties of each stream/operator by using the operators’ settings wizard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 clear whether drag and drop interface is better for building apps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with SQL, such an interface has never been used widely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Must-Have Features </a:t>
            </a:r>
            <a:r>
              <a:rPr lang="en-IN" dirty="0" smtClean="0"/>
              <a:t>: </a:t>
            </a:r>
            <a:r>
              <a:rPr lang="en-US" dirty="0"/>
              <a:t>Stream Processing APIs &amp; Query Writing Environment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41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select a stream processor? </a:t>
            </a:r>
            <a:r>
              <a:rPr lang="en-IN" dirty="0" smtClean="0"/>
              <a:t>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9529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happens if your system suddenly crashes?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If application is a stateful application, it will eventually lose valuable information (e.g., state) due to system failures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Ability to recover from failure as “reliability,”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Ability to continue operations with minimal interruption as High Availability (HA)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State Management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Most streaming queries are stateful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state is the information the stream processor remembers between processing two events</a:t>
            </a:r>
          </a:p>
          <a:p>
            <a:endParaRPr lang="en-US" dirty="0"/>
          </a:p>
          <a:p>
            <a:r>
              <a:rPr lang="en-US" dirty="0"/>
              <a:t>Three types: Application state, User state, and System state</a:t>
            </a:r>
          </a:p>
          <a:p>
            <a:endParaRPr lang="en-US" dirty="0" smtClean="0"/>
          </a:p>
          <a:p>
            <a:r>
              <a:rPr lang="en-US" dirty="0" smtClean="0"/>
              <a:t>Application </a:t>
            </a:r>
            <a:r>
              <a:rPr lang="en-US" dirty="0"/>
              <a:t>state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refers to the values being created and maintained while running the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resides in the ephemeral store , such as the main memory and periodically gets flushed to the permanent store</a:t>
            </a:r>
          </a:p>
          <a:p>
            <a:endParaRPr lang="en-US" dirty="0"/>
          </a:p>
          <a:p>
            <a:r>
              <a:rPr lang="en-US" dirty="0"/>
              <a:t>User state is the user data which is accessed by the application to make runtime decisions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permanent store such as an RDBMS can contain information of user’s credit history. </a:t>
            </a:r>
          </a:p>
          <a:p>
            <a:endParaRPr lang="en-US" dirty="0"/>
          </a:p>
          <a:p>
            <a:r>
              <a:rPr lang="en-US" dirty="0"/>
              <a:t>System state refers to everything else the framework provides to make sure that if the stream processor crashes, it is recoverable back to its normal operations.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Must-Have Features : </a:t>
            </a:r>
            <a:r>
              <a:rPr lang="en-US" dirty="0" smtClean="0"/>
              <a:t>Reliability, High Availability (HA)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7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select a stream processor? </a:t>
            </a:r>
            <a:r>
              <a:rPr lang="en-IN" dirty="0" smtClean="0"/>
              <a:t>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/>
              <a:t>Business user friendliness via drag and drop type Graphical User Interfaces (GUIs)</a:t>
            </a:r>
          </a:p>
          <a:p>
            <a:r>
              <a:rPr lang="en-IN" dirty="0"/>
              <a:t>Streaming Machine Learning</a:t>
            </a:r>
          </a:p>
          <a:p>
            <a:r>
              <a:rPr lang="en-IN" dirty="0"/>
              <a:t>Optional Reliability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Message processing guarantee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Out-of-order events</a:t>
            </a:r>
          </a:p>
          <a:p>
            <a:r>
              <a:rPr lang="en-IN" dirty="0"/>
              <a:t>Large Scale System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Scalability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Handle large 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Optional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44615"/>
            <a:ext cx="5638800" cy="3903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00" y="6079481"/>
            <a:ext cx="1645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123rf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486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Landscape of Streaming Platforms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960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(Big Data) Analytics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Has origins in end of last century!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Many cases failed </a:t>
            </a:r>
            <a:r>
              <a:rPr lang="en-IN" dirty="0"/>
              <a:t>to come out of labs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Constrained because of hardware and data requirements</a:t>
            </a:r>
          </a:p>
          <a:p>
            <a:endParaRPr lang="en-IN" dirty="0"/>
          </a:p>
          <a:p>
            <a:r>
              <a:rPr lang="en-IN" dirty="0" smtClean="0"/>
              <a:t>In first decade of this century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it changed because of Google’s MapReduce paper (2004)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Next few years, whole ecosystem developed around Hadoop!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HDFS, MapReduce, Hive, Pig, </a:t>
            </a:r>
            <a:r>
              <a:rPr lang="en-IN" dirty="0" err="1" smtClean="0"/>
              <a:t>Hbase</a:t>
            </a:r>
            <a:r>
              <a:rPr lang="en-IN" dirty="0" smtClean="0"/>
              <a:t>, </a:t>
            </a:r>
            <a:r>
              <a:rPr lang="en-IN" dirty="0" err="1" smtClean="0"/>
              <a:t>Sqoop</a:t>
            </a:r>
            <a:r>
              <a:rPr lang="en-IN" dirty="0" smtClean="0"/>
              <a:t>, </a:t>
            </a:r>
            <a:r>
              <a:rPr lang="en-IN" dirty="0" err="1" smtClean="0"/>
              <a:t>Oozie</a:t>
            </a:r>
            <a:r>
              <a:rPr lang="en-IN" dirty="0" smtClean="0"/>
              <a:t> etc.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Mostly </a:t>
            </a:r>
            <a:r>
              <a:rPr lang="en-IN" dirty="0"/>
              <a:t>used for general purpose data processing and batch processing</a:t>
            </a:r>
          </a:p>
          <a:p>
            <a:endParaRPr lang="en-IN" dirty="0"/>
          </a:p>
          <a:p>
            <a:r>
              <a:rPr lang="en-IN" dirty="0" smtClean="0"/>
              <a:t>In next decade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It become more faster with rise of Spark – in memory processing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But still processing requires time!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Nothing New!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95" y="4495800"/>
            <a:ext cx="4612105" cy="2190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53800" y="63172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cyfe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091" y="2307425"/>
            <a:ext cx="3248025" cy="140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362" y="3625630"/>
            <a:ext cx="2962275" cy="11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Categorization of Tools / Platforms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19200" y="1600201"/>
            <a:ext cx="4648200" cy="5257799"/>
          </a:xfrm>
        </p:spPr>
        <p:txBody>
          <a:bodyPr>
            <a:noAutofit/>
          </a:bodyPr>
          <a:lstStyle/>
          <a:p>
            <a:r>
              <a:rPr lang="en-IN" sz="1400" dirty="0"/>
              <a:t>Data </a:t>
            </a:r>
            <a:r>
              <a:rPr lang="en-IN" sz="1400" dirty="0" smtClean="0"/>
              <a:t>Pipelines Tools</a:t>
            </a:r>
          </a:p>
          <a:p>
            <a:pPr lvl="1"/>
            <a:r>
              <a:rPr lang="en-IN" sz="1400" dirty="0" err="1" smtClean="0"/>
              <a:t>DataFlow</a:t>
            </a:r>
            <a:r>
              <a:rPr lang="en-IN" sz="1400" dirty="0" smtClean="0"/>
              <a:t> </a:t>
            </a:r>
            <a:r>
              <a:rPr lang="en-IN" sz="1400" dirty="0"/>
              <a:t>/ Transport / ETL tools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Conventional </a:t>
            </a:r>
            <a:r>
              <a:rPr lang="en-IN" sz="1400" dirty="0" smtClean="0"/>
              <a:t>Queuing brokers</a:t>
            </a:r>
            <a:endParaRPr lang="en-I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</a:t>
            </a:r>
            <a:r>
              <a:rPr lang="en-IN" sz="1400" dirty="0" err="1" smtClean="0"/>
              <a:t>PubSub</a:t>
            </a:r>
            <a:r>
              <a:rPr lang="en-IN" sz="1400" dirty="0" smtClean="0"/>
              <a:t> systems</a:t>
            </a:r>
            <a:endParaRPr lang="en-I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</a:t>
            </a:r>
            <a:r>
              <a:rPr lang="en-IN" sz="1400" dirty="0" smtClean="0"/>
              <a:t>Commercial solutions</a:t>
            </a:r>
            <a:endParaRPr lang="en-IN" sz="1400" dirty="0"/>
          </a:p>
          <a:p>
            <a:r>
              <a:rPr lang="en-IN" sz="1400" dirty="0" smtClean="0"/>
              <a:t>Stream </a:t>
            </a:r>
            <a:r>
              <a:rPr lang="en-IN" sz="1400" dirty="0"/>
              <a:t>Processing  </a:t>
            </a:r>
            <a:r>
              <a:rPr lang="en-IN" sz="1400" dirty="0" smtClean="0"/>
              <a:t> </a:t>
            </a:r>
            <a:endParaRPr lang="en-I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200" dirty="0"/>
              <a:t>	</a:t>
            </a:r>
            <a:r>
              <a:rPr lang="en-IN" sz="1400" dirty="0"/>
              <a:t>Engines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Libraries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DSL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Cloud services</a:t>
            </a:r>
          </a:p>
          <a:p>
            <a:r>
              <a:rPr lang="en-IN" sz="1400" dirty="0" smtClean="0"/>
              <a:t>Streaming </a:t>
            </a:r>
            <a:r>
              <a:rPr lang="en-IN" sz="1400" dirty="0"/>
              <a:t>Analytics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200" dirty="0"/>
              <a:t>	</a:t>
            </a:r>
            <a:r>
              <a:rPr lang="en-IN" sz="1400" dirty="0"/>
              <a:t>OLAP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</a:t>
            </a:r>
            <a:r>
              <a:rPr lang="en-IN" sz="1400" dirty="0" smtClean="0"/>
              <a:t>Streaming SQL </a:t>
            </a:r>
            <a:endParaRPr lang="en-I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</a:t>
            </a:r>
            <a:r>
              <a:rPr lang="en-IN" sz="1400" dirty="0" smtClean="0"/>
              <a:t>Machine Learning </a:t>
            </a:r>
            <a:endParaRPr lang="en-IN" sz="1400" dirty="0"/>
          </a:p>
          <a:p>
            <a:r>
              <a:rPr lang="en-IN" sz="1400" dirty="0" smtClean="0"/>
              <a:t>Purpose Built Tools</a:t>
            </a:r>
            <a:endParaRPr lang="en-I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200" dirty="0"/>
              <a:t>	</a:t>
            </a:r>
            <a:r>
              <a:rPr lang="en-IN" sz="1400" dirty="0"/>
              <a:t>CEP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</a:t>
            </a:r>
            <a:r>
              <a:rPr lang="en-IN" sz="1400" dirty="0" smtClean="0"/>
              <a:t>IoT </a:t>
            </a:r>
            <a:endParaRPr lang="en-I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CDC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400" dirty="0"/>
              <a:t>	Logs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Lets Simplify!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25" y="1905000"/>
            <a:ext cx="335397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Categorization </a:t>
            </a:r>
            <a:r>
              <a:rPr lang="en-IN" dirty="0"/>
              <a:t>of Tools / </a:t>
            </a:r>
            <a:r>
              <a:rPr lang="en-IN" dirty="0" smtClean="0"/>
              <a:t>Platforms(2)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r>
              <a:rPr lang="en-IN" dirty="0" err="1"/>
              <a:t>DataFlow</a:t>
            </a:r>
            <a:r>
              <a:rPr lang="en-IN" dirty="0"/>
              <a:t> / Transport </a:t>
            </a:r>
            <a:r>
              <a:rPr lang="en-IN" dirty="0" smtClean="0"/>
              <a:t>/ Transformation</a:t>
            </a:r>
          </a:p>
          <a:p>
            <a:endParaRPr lang="en-IN" dirty="0"/>
          </a:p>
          <a:p>
            <a:pPr lvl="1"/>
            <a:r>
              <a:rPr lang="en-IN" dirty="0"/>
              <a:t>	</a:t>
            </a:r>
            <a:r>
              <a:rPr lang="en-IN" dirty="0" smtClean="0"/>
              <a:t>Transformation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Flume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</a:t>
            </a:r>
            <a:r>
              <a:rPr lang="en-IN" dirty="0" err="1" smtClean="0"/>
              <a:t>StreamSets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</a:t>
            </a:r>
            <a:r>
              <a:rPr lang="en-IN" dirty="0" err="1" smtClean="0"/>
              <a:t>NiFi</a:t>
            </a:r>
            <a:endParaRPr lang="en-IN" dirty="0" smtClean="0"/>
          </a:p>
          <a:p>
            <a:pPr lvl="2">
              <a:buFont typeface="Wingdings" panose="05000000000000000000" pitchFamily="2" charset="2"/>
              <a:buChar char="ü"/>
            </a:pPr>
            <a:endParaRPr lang="en-IN" dirty="0"/>
          </a:p>
          <a:p>
            <a:pPr lvl="1"/>
            <a:r>
              <a:rPr lang="en-IN" dirty="0"/>
              <a:t>	</a:t>
            </a:r>
            <a:r>
              <a:rPr lang="en-IN" dirty="0" err="1"/>
              <a:t>PubSub</a:t>
            </a:r>
            <a:r>
              <a:rPr lang="en-IN" dirty="0"/>
              <a:t> </a:t>
            </a:r>
            <a:r>
              <a:rPr lang="en-IN" dirty="0" smtClean="0"/>
              <a:t>systems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Kafka 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Pulsar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Google Cloud </a:t>
            </a:r>
            <a:r>
              <a:rPr lang="en-IN" dirty="0" smtClean="0"/>
              <a:t>Pub-Sub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en-IN" dirty="0"/>
          </a:p>
          <a:p>
            <a:pPr lvl="1"/>
            <a:r>
              <a:rPr lang="en-IN" dirty="0"/>
              <a:t>	Commercial </a:t>
            </a:r>
            <a:r>
              <a:rPr lang="en-IN" dirty="0" smtClean="0"/>
              <a:t>solutions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IBM MQ (</a:t>
            </a:r>
            <a:r>
              <a:rPr lang="en-IN" dirty="0" err="1"/>
              <a:t>Websphere</a:t>
            </a:r>
            <a:r>
              <a:rPr lang="en-IN" dirty="0"/>
              <a:t> MQ)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err="1"/>
              <a:t>RabitMQ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err="1" smtClean="0"/>
              <a:t>Upsolver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err="1"/>
              <a:t>Tibco</a:t>
            </a:r>
            <a:r>
              <a:rPr lang="en-IN" dirty="0"/>
              <a:t> Enterprise Message Service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Pipelines Tools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33600"/>
            <a:ext cx="1276350" cy="100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39" y="2357437"/>
            <a:ext cx="1762125" cy="56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336" y="2273586"/>
            <a:ext cx="24765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111" y="3475193"/>
            <a:ext cx="1746739" cy="850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633" y="3571873"/>
            <a:ext cx="2743200" cy="657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1155" y="3556571"/>
            <a:ext cx="18954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187" y="5029914"/>
            <a:ext cx="1647825" cy="895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598" y="4706064"/>
            <a:ext cx="2657475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9598" y="5582007"/>
            <a:ext cx="2828925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3193" y="4973255"/>
            <a:ext cx="19145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Categorization of Tools / </a:t>
            </a:r>
            <a:r>
              <a:rPr lang="en-IN" dirty="0" smtClean="0"/>
              <a:t>Platforms(3)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2667000" cy="4648199"/>
          </a:xfrm>
        </p:spPr>
        <p:txBody>
          <a:bodyPr>
            <a:normAutofit/>
          </a:bodyPr>
          <a:lstStyle/>
          <a:p>
            <a:pPr lvl="1"/>
            <a:r>
              <a:rPr lang="en-IN" dirty="0" smtClean="0"/>
              <a:t>Streaming Engines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Open Source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Storm 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Heron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Flink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Spark </a:t>
            </a:r>
            <a:r>
              <a:rPr lang="en-IN" dirty="0" smtClean="0"/>
              <a:t>Streaming 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Samza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Apache Apex</a:t>
            </a:r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Closed Source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Microsoft Trill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Google Millwheel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Stream Processing   </a:t>
            </a:r>
          </a:p>
          <a:p>
            <a:endParaRPr lang="en-I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372100" y="1582573"/>
            <a:ext cx="2667000" cy="464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/>
              <a:t>Domain Specific Lang</a:t>
            </a:r>
          </a:p>
          <a:p>
            <a:endParaRPr lang="en-IN" sz="1600" dirty="0"/>
          </a:p>
          <a:p>
            <a:pPr lvl="1"/>
            <a:r>
              <a:rPr lang="en-IN" dirty="0" smtClean="0"/>
              <a:t>Apache Beam </a:t>
            </a:r>
          </a:p>
          <a:p>
            <a:pPr lvl="1"/>
            <a:endParaRPr lang="en-IN" sz="1400" dirty="0" smtClean="0"/>
          </a:p>
          <a:p>
            <a:endParaRPr lang="en-IN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971800" y="1600201"/>
            <a:ext cx="2552701" cy="464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dirty="0" smtClean="0"/>
              <a:t>Libraries</a:t>
            </a:r>
          </a:p>
          <a:p>
            <a:pPr lvl="1"/>
            <a:endParaRPr lang="en-IN" dirty="0"/>
          </a:p>
          <a:p>
            <a:pPr lvl="1"/>
            <a:r>
              <a:rPr lang="en-US" dirty="0" smtClean="0"/>
              <a:t>Java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Kafka streams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 smtClean="0"/>
              <a:t>StreamLine</a:t>
            </a:r>
            <a:endParaRPr lang="en-US" dirty="0" smtClean="0"/>
          </a:p>
          <a:p>
            <a:pPr lvl="1"/>
            <a:r>
              <a:rPr lang="en-US" dirty="0" smtClean="0"/>
              <a:t>Python </a:t>
            </a:r>
            <a:endParaRPr lang="en-US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Faust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 smtClean="0"/>
              <a:t>StreamAlert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 smtClean="0"/>
              <a:t>StreamZ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Tributary</a:t>
            </a:r>
          </a:p>
          <a:p>
            <a:pPr lvl="1"/>
            <a:r>
              <a:rPr lang="en-US" dirty="0" smtClean="0"/>
              <a:t>Scala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smtClean="0"/>
              <a:t>Streams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FS2</a:t>
            </a:r>
          </a:p>
          <a:p>
            <a:pPr lvl="1"/>
            <a:r>
              <a:rPr lang="en-US" dirty="0" smtClean="0"/>
              <a:t>Go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</a:t>
            </a:r>
            <a:r>
              <a:rPr lang="en-US" dirty="0" smtClean="0"/>
              <a:t>enthos</a:t>
            </a:r>
          </a:p>
          <a:p>
            <a:pPr lvl="1"/>
            <a:endParaRPr lang="en-US" dirty="0"/>
          </a:p>
          <a:p>
            <a:pPr lvl="1"/>
            <a:endParaRPr lang="en-IN" sz="1400" dirty="0" smtClean="0"/>
          </a:p>
          <a:p>
            <a:endParaRPr lang="en-IN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772400" y="1600201"/>
            <a:ext cx="3352800" cy="464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dirty="0" smtClean="0"/>
              <a:t>Cloud Services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AWS Kinesis</a:t>
            </a:r>
          </a:p>
          <a:p>
            <a:pPr lvl="1"/>
            <a:r>
              <a:rPr lang="en-IN" dirty="0" smtClean="0"/>
              <a:t>Google </a:t>
            </a:r>
            <a:r>
              <a:rPr lang="en-IN" dirty="0" err="1"/>
              <a:t>DataFlow</a:t>
            </a:r>
            <a:endParaRPr lang="en-IN" dirty="0"/>
          </a:p>
          <a:p>
            <a:pPr lvl="1"/>
            <a:r>
              <a:rPr lang="en-IN" dirty="0"/>
              <a:t>Azure Streaming Analytics</a:t>
            </a:r>
          </a:p>
          <a:p>
            <a:pPr lvl="1"/>
            <a:r>
              <a:rPr lang="en-IN" dirty="0"/>
              <a:t>IBM Streaming Analytics</a:t>
            </a:r>
          </a:p>
          <a:p>
            <a:pPr lvl="1"/>
            <a:r>
              <a:rPr lang="en-IN" dirty="0"/>
              <a:t>Oracle Cloud Infrastructure Streaming</a:t>
            </a:r>
            <a:endParaRPr lang="en-IN" dirty="0" smtClean="0"/>
          </a:p>
          <a:p>
            <a:pPr lvl="1"/>
            <a:endParaRPr lang="en-IN" sz="14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8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Categorization of Tools / </a:t>
            </a:r>
            <a:r>
              <a:rPr lang="en-IN" dirty="0" smtClean="0"/>
              <a:t>Platforms(4)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OLAP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smtClean="0"/>
              <a:t>Apache Druid </a:t>
            </a:r>
            <a:endParaRPr lang="fi-FI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smtClean="0"/>
              <a:t>Apache Pinot</a:t>
            </a:r>
            <a:endParaRPr lang="fi-FI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/>
              <a:t>Apache </a:t>
            </a:r>
            <a:r>
              <a:rPr lang="fi-FI" dirty="0" smtClean="0"/>
              <a:t>Kylin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smtClean="0"/>
              <a:t>AnalyticsDB (Alibaba Cloud)</a:t>
            </a:r>
          </a:p>
          <a:p>
            <a:r>
              <a:rPr lang="en-US" dirty="0" smtClean="0"/>
              <a:t>Streaming SQL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KSqlDB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Imply.io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Materialize.io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Rockset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pipelinedb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StreamCQL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HStreamDB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SQLStream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Siddhi</a:t>
            </a:r>
          </a:p>
          <a:p>
            <a:r>
              <a:rPr lang="en-US" dirty="0" smtClean="0"/>
              <a:t>Machine Learning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Apache </a:t>
            </a:r>
            <a:r>
              <a:rPr lang="en-US" dirty="0" err="1" smtClean="0"/>
              <a:t>Datasketches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Crème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Amazon </a:t>
            </a:r>
            <a:r>
              <a:rPr lang="en-US" dirty="0" err="1" smtClean="0"/>
              <a:t>Sagemaker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Streaming Analytics 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31" y="1173625"/>
            <a:ext cx="2695575" cy="707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70" y="1803935"/>
            <a:ext cx="215265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066" y="1114284"/>
            <a:ext cx="1419225" cy="140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846" y="2853285"/>
            <a:ext cx="885825" cy="134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545" y="2898605"/>
            <a:ext cx="1892301" cy="792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545" y="3820629"/>
            <a:ext cx="2728913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066" y="2884824"/>
            <a:ext cx="2085975" cy="8474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1649" y="3719404"/>
            <a:ext cx="3048000" cy="676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0327" y="4518928"/>
            <a:ext cx="27527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0695" y="4516089"/>
            <a:ext cx="2351976" cy="5226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8147" y="4513011"/>
            <a:ext cx="1443038" cy="6212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9790" y="5405170"/>
            <a:ext cx="2962456" cy="12490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065" y="5578716"/>
            <a:ext cx="2261489" cy="9019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2462" y="5410167"/>
            <a:ext cx="1962495" cy="11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Categorization of Tools / </a:t>
            </a:r>
            <a:r>
              <a:rPr lang="en-IN" dirty="0" smtClean="0"/>
              <a:t>Platforms(5)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Complex Event Processing (CEP)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Esper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Oracle </a:t>
            </a:r>
            <a:r>
              <a:rPr lang="en-IN" dirty="0" smtClean="0"/>
              <a:t>CEP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WsO2 </a:t>
            </a:r>
            <a:r>
              <a:rPr lang="en-IN" dirty="0"/>
              <a:t>Siddhi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Apama</a:t>
            </a:r>
            <a:endParaRPr lang="en-IN" dirty="0"/>
          </a:p>
          <a:p>
            <a:r>
              <a:rPr lang="en-IN" dirty="0" smtClean="0"/>
              <a:t>IoT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Apache </a:t>
            </a:r>
            <a:r>
              <a:rPr lang="en-IN" dirty="0" err="1"/>
              <a:t>StreamPipes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HStreamDB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Ekuiper</a:t>
            </a:r>
            <a:endParaRPr lang="en-IN" dirty="0"/>
          </a:p>
          <a:p>
            <a:r>
              <a:rPr lang="en-IN" dirty="0" smtClean="0"/>
              <a:t>Change Data Capture (CDC)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Debezium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IBM </a:t>
            </a:r>
            <a:r>
              <a:rPr lang="en-US" dirty="0" err="1"/>
              <a:t>Infosphere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Qlik</a:t>
            </a:r>
            <a:r>
              <a:rPr lang="en-US" dirty="0"/>
              <a:t> Replicate (formerly </a:t>
            </a:r>
            <a:r>
              <a:rPr lang="en-US" dirty="0" err="1"/>
              <a:t>Attunity</a:t>
            </a:r>
            <a:r>
              <a:rPr lang="en-US" dirty="0"/>
              <a:t> Replicate)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Talend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Oracle </a:t>
            </a:r>
            <a:r>
              <a:rPr lang="en-US" dirty="0" err="1"/>
              <a:t>GoldenGate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Apache </a:t>
            </a:r>
            <a:r>
              <a:rPr lang="en-US" dirty="0" err="1"/>
              <a:t>StreamSets</a:t>
            </a:r>
            <a:endParaRPr lang="en-US" dirty="0"/>
          </a:p>
          <a:p>
            <a:r>
              <a:rPr lang="en-IN" dirty="0" smtClean="0"/>
              <a:t>Logs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ELK  (Elastic Stack)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Logstash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Splunk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Purpose Built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62" y="1343026"/>
            <a:ext cx="1666875" cy="51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62" y="1366838"/>
            <a:ext cx="2009775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20" y="1944587"/>
            <a:ext cx="1443038" cy="621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164" y="3026654"/>
            <a:ext cx="2347913" cy="485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051093"/>
            <a:ext cx="1966027" cy="436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353" y="3941004"/>
            <a:ext cx="2461896" cy="537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7549" y="3774733"/>
            <a:ext cx="1514475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166" y="4741146"/>
            <a:ext cx="2171584" cy="599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6011" y="4778335"/>
            <a:ext cx="1628775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266" y="4618690"/>
            <a:ext cx="2590800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3046" y="5628846"/>
            <a:ext cx="1617112" cy="9555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9412" y="5582564"/>
            <a:ext cx="11430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brief-history-analytics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cep-vs-streaming-processing-vs-cep-engines-vs-streaming-analytic-engines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patterns-for-streaming-</a:t>
            </a:r>
            <a:r>
              <a:rPr lang="en-US" dirty="0" err="1" smtClean="0">
                <a:hlinkClick r:id="rId4"/>
              </a:rPr>
              <a:t>realtime</a:t>
            </a:r>
            <a:r>
              <a:rPr lang="en-US" dirty="0" smtClean="0">
                <a:hlinkClick r:id="rId4"/>
              </a:rPr>
              <a:t>-analytics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vendors-and-products-in-the-event-stream-processing-market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distributed-stream-processing-with-wso2-stream-processor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how-to-choose-stream-processor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what-is-a-streaming-database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Just a few!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739" y="3906811"/>
            <a:ext cx="2705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Value of some data erodes with time!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/>
          <a:lstStyle/>
          <a:p>
            <a:r>
              <a:rPr lang="en-IN" dirty="0" smtClean="0"/>
              <a:t>Some use cases requires immediate attention and 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Real time traffic management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Stock markets / Financial markets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Surveillance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Production / Assembly lines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Patient care / monitoring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Because value of insights degrades very rapidly!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 smtClean="0">
                <a:solidFill>
                  <a:srgbClr val="FF0000"/>
                </a:solidFill>
              </a:rPr>
              <a:t>Need technology solutions that generates fast responses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Static queries with fast outputs – alerts, real time controlling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Adhoc</a:t>
            </a:r>
            <a:r>
              <a:rPr lang="en-IN" dirty="0" smtClean="0"/>
              <a:t> queries on fast data – quickly analyse impact of latest events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Dynamic queries – multiple queries on same or different data's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Emerges need for real time data processing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70" y="1924364"/>
            <a:ext cx="4797804" cy="2510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6400" y="4724400"/>
            <a:ext cx="236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Need for Speed – </a:t>
            </a:r>
            <a:r>
              <a:rPr lang="en-US" sz="900" dirty="0" err="1" smtClean="0"/>
              <a:t>Offical</a:t>
            </a:r>
            <a:r>
              <a:rPr lang="en-US" sz="900" dirty="0" smtClean="0"/>
              <a:t> EA site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History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IN" sz="1900" dirty="0"/>
              <a:t>(Complex) Event Processing </a:t>
            </a:r>
            <a:r>
              <a:rPr lang="en-IN" sz="1900" dirty="0" smtClean="0"/>
              <a:t>(1990+)</a:t>
            </a:r>
          </a:p>
          <a:p>
            <a:endParaRPr lang="en-IN" sz="1900" dirty="0"/>
          </a:p>
          <a:p>
            <a:r>
              <a:rPr lang="en-IN" sz="1900" dirty="0" smtClean="0"/>
              <a:t>Active databases (2000+)</a:t>
            </a:r>
          </a:p>
          <a:p>
            <a:r>
              <a:rPr lang="en-IN" sz="1900" dirty="0" smtClean="0"/>
              <a:t>Distributed Streaming Operators </a:t>
            </a:r>
          </a:p>
          <a:p>
            <a:pPr lvl="1"/>
            <a:r>
              <a:rPr lang="en-IN" sz="1900" dirty="0" smtClean="0"/>
              <a:t>(Academics topic 2000+)</a:t>
            </a:r>
          </a:p>
          <a:p>
            <a:endParaRPr lang="en-IN" sz="1900" dirty="0" smtClean="0"/>
          </a:p>
          <a:p>
            <a:r>
              <a:rPr lang="en-IN" sz="1900" dirty="0" smtClean="0"/>
              <a:t>(Distributed) Stream Processing </a:t>
            </a:r>
          </a:p>
          <a:p>
            <a:pPr lvl="1"/>
            <a:r>
              <a:rPr lang="en-IN" sz="1900" dirty="0" smtClean="0"/>
              <a:t>Storm, 2011</a:t>
            </a:r>
          </a:p>
          <a:p>
            <a:pPr lvl="1"/>
            <a:r>
              <a:rPr lang="en-IN" sz="1900" dirty="0" smtClean="0"/>
              <a:t>Flink 2011</a:t>
            </a:r>
          </a:p>
          <a:p>
            <a:pPr lvl="1"/>
            <a:r>
              <a:rPr lang="en-IN" sz="1900" dirty="0" smtClean="0"/>
              <a:t>Samza 2013</a:t>
            </a:r>
          </a:p>
          <a:p>
            <a:pPr lvl="1"/>
            <a:r>
              <a:rPr lang="en-IN" sz="1900" dirty="0" smtClean="0"/>
              <a:t>Spark Streaming, 2014</a:t>
            </a:r>
          </a:p>
          <a:p>
            <a:endParaRPr lang="en-IN" sz="1900" dirty="0" smtClean="0"/>
          </a:p>
          <a:p>
            <a:r>
              <a:rPr lang="en-IN" sz="1900" dirty="0" smtClean="0"/>
              <a:t>Streaming SQL </a:t>
            </a:r>
          </a:p>
          <a:p>
            <a:pPr lvl="1"/>
            <a:r>
              <a:rPr lang="en-IN" sz="1900" dirty="0" smtClean="0"/>
              <a:t>KSQLDB, 2015+</a:t>
            </a:r>
          </a:p>
          <a:p>
            <a:pPr lvl="1"/>
            <a:r>
              <a:rPr lang="en-IN" sz="1900" dirty="0" smtClean="0"/>
              <a:t>Siddhi</a:t>
            </a:r>
          </a:p>
          <a:p>
            <a:endParaRPr lang="en-IN" sz="1900" dirty="0"/>
          </a:p>
          <a:p>
            <a:r>
              <a:rPr lang="en-IN" sz="1900" dirty="0" smtClean="0"/>
              <a:t>Streaming Machine Learning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Real time Analytics transformed a lot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340644"/>
            <a:ext cx="258127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27" y="3077170"/>
            <a:ext cx="2904582" cy="963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439" y="4080980"/>
            <a:ext cx="2695575" cy="923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63" y="4221044"/>
            <a:ext cx="1990229" cy="783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075" y="5232205"/>
            <a:ext cx="13049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Data Analytics Landscape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24933"/>
            <a:ext cx="7972425" cy="545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01200" y="6248400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 :(WSO2)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Platforms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48400" y="1809750"/>
            <a:ext cx="4769338" cy="4438650"/>
          </a:xfrm>
        </p:spPr>
        <p:txBody>
          <a:bodyPr>
            <a:normAutofit/>
          </a:bodyPr>
          <a:lstStyle/>
          <a:p>
            <a:r>
              <a:rPr lang="en-IN" sz="2400" dirty="0"/>
              <a:t>Stream Processing </a:t>
            </a:r>
            <a:r>
              <a:rPr lang="en-IN" sz="2400" dirty="0" smtClean="0"/>
              <a:t>Patterns</a:t>
            </a:r>
          </a:p>
          <a:p>
            <a:r>
              <a:rPr lang="en-IN" sz="2400" dirty="0" smtClean="0"/>
              <a:t>Criteria for platform selection</a:t>
            </a:r>
          </a:p>
          <a:p>
            <a:r>
              <a:rPr lang="en-IN" sz="2400" dirty="0" smtClean="0"/>
              <a:t>Categorization of platforms</a:t>
            </a:r>
            <a:endParaRPr lang="en-IN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09750"/>
            <a:ext cx="5029200" cy="4286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624840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Template.net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Real Time Analytics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Real-time </a:t>
            </a:r>
            <a:r>
              <a:rPr lang="en-US" dirty="0"/>
              <a:t>Interactive/Ad-hoc Analytics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users issue ad-hoc dynamic queries and the system responds </a:t>
            </a:r>
            <a:r>
              <a:rPr lang="en-US" dirty="0" smtClean="0"/>
              <a:t>interactively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is indexed and made readily available when required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tools used are Druid, SAP Hana, </a:t>
            </a:r>
            <a:r>
              <a:rPr lang="en-US" dirty="0" err="1"/>
              <a:t>VoltDB</a:t>
            </a:r>
            <a:r>
              <a:rPr lang="en-US" dirty="0"/>
              <a:t>, </a:t>
            </a:r>
            <a:r>
              <a:rPr lang="en-US" dirty="0" err="1"/>
              <a:t>MemSQL</a:t>
            </a:r>
            <a:r>
              <a:rPr lang="en-US" dirty="0"/>
              <a:t>, and Apache Drill</a:t>
            </a:r>
          </a:p>
          <a:p>
            <a:endParaRPr lang="en-US" dirty="0"/>
          </a:p>
          <a:p>
            <a:r>
              <a:rPr lang="en-US" dirty="0" smtClean="0"/>
              <a:t>Real-time </a:t>
            </a:r>
            <a:r>
              <a:rPr lang="en-US" dirty="0"/>
              <a:t>Streaming Analytics / Stream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process data as its coming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users issue static queries once - do not change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triggered when the </a:t>
            </a:r>
            <a:r>
              <a:rPr lang="en-US" dirty="0" smtClean="0"/>
              <a:t>condition </a:t>
            </a:r>
            <a:r>
              <a:rPr lang="en-US" dirty="0"/>
              <a:t>is met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system process data as they come in without storing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supported by </a:t>
            </a:r>
            <a:r>
              <a:rPr lang="en-US" dirty="0" smtClean="0"/>
              <a:t>technologies </a:t>
            </a:r>
            <a:r>
              <a:rPr lang="en-US" dirty="0"/>
              <a:t>like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Stream processing (Storm, Samza, Flink)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Complex Event processing(</a:t>
            </a:r>
            <a:r>
              <a:rPr lang="en-US" dirty="0" err="1"/>
              <a:t>Esper</a:t>
            </a:r>
            <a:r>
              <a:rPr lang="en-US" dirty="0"/>
              <a:t>, WSO2)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Micro Batches </a:t>
            </a:r>
            <a:r>
              <a:rPr lang="en-US" dirty="0"/>
              <a:t>(Spark Streaming)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flavours!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143001"/>
            <a:ext cx="2143125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3739" y="3117207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codechampion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689" y="3810000"/>
            <a:ext cx="3067050" cy="1485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25808" y="5338483"/>
            <a:ext cx="1783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hazelcast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351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Stream </a:t>
            </a:r>
            <a:r>
              <a:rPr lang="en-IN" dirty="0"/>
              <a:t>Processing Patterns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Pattern 1 : Pre-processing ( Filter , transform, enrich, project …)</a:t>
            </a:r>
          </a:p>
          <a:p>
            <a:endParaRPr lang="en-IN" dirty="0"/>
          </a:p>
          <a:p>
            <a:r>
              <a:rPr lang="en-IN" dirty="0" smtClean="0"/>
              <a:t>Pattern 2 : Alerts and Thresholds</a:t>
            </a:r>
          </a:p>
          <a:p>
            <a:endParaRPr lang="en-IN" dirty="0"/>
          </a:p>
          <a:p>
            <a:r>
              <a:rPr lang="en-IN" dirty="0"/>
              <a:t>Pattern </a:t>
            </a:r>
            <a:r>
              <a:rPr lang="en-IN" dirty="0" smtClean="0"/>
              <a:t>3 : Simple Counting and Counting with Windows</a:t>
            </a:r>
            <a:endParaRPr lang="en-IN" dirty="0"/>
          </a:p>
          <a:p>
            <a:endParaRPr lang="en-IN" dirty="0" smtClean="0"/>
          </a:p>
          <a:p>
            <a:r>
              <a:rPr lang="en-IN" dirty="0"/>
              <a:t>Pattern </a:t>
            </a:r>
            <a:r>
              <a:rPr lang="en-IN" dirty="0" smtClean="0"/>
              <a:t>4 : Joining event streams</a:t>
            </a:r>
          </a:p>
          <a:p>
            <a:endParaRPr lang="en-IN" dirty="0"/>
          </a:p>
          <a:p>
            <a:r>
              <a:rPr lang="en-IN" dirty="0" smtClean="0"/>
              <a:t>Pattern 5 : Data Correlation, Missing Events and Erroneous data  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Basic Patterns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303" y="1981200"/>
            <a:ext cx="3762375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01400" y="4495800"/>
            <a:ext cx="1620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xylos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Stream </a:t>
            </a:r>
            <a:r>
              <a:rPr lang="en-IN" dirty="0"/>
              <a:t>Processing </a:t>
            </a:r>
            <a:r>
              <a:rPr lang="en-IN" dirty="0" smtClean="0"/>
              <a:t>Patterns(2)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Pattern 7: Detecting Temporal Event Sequence </a:t>
            </a:r>
            <a:r>
              <a:rPr lang="en-US" dirty="0" smtClean="0"/>
              <a:t>Patterns</a:t>
            </a:r>
          </a:p>
          <a:p>
            <a:endParaRPr lang="en-US" dirty="0"/>
          </a:p>
          <a:p>
            <a:r>
              <a:rPr lang="en-US" dirty="0"/>
              <a:t>Pattern 8: Tracking (over space and time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Pattern 9: Detecting Trends (rise, fall, ripple, turn...)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Trend Handling Patterns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77533"/>
            <a:ext cx="48768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25100" y="4909624"/>
            <a:ext cx="1600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CommBox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969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3550</TotalTime>
  <Words>1649</Words>
  <Application>Microsoft Office PowerPoint</Application>
  <PresentationFormat>Widescreen</PresentationFormat>
  <Paragraphs>358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Stream Processing Platforms</vt:lpstr>
      <vt:lpstr>(Big Data) Analytics</vt:lpstr>
      <vt:lpstr>Value of some data erodes with time!</vt:lpstr>
      <vt:lpstr>History</vt:lpstr>
      <vt:lpstr> Data Analytics Landscape </vt:lpstr>
      <vt:lpstr>Stream Processing Platforms</vt:lpstr>
      <vt:lpstr>Real Time Analytics</vt:lpstr>
      <vt:lpstr> Stream Processing Patterns </vt:lpstr>
      <vt:lpstr>Stream Processing Patterns(2)</vt:lpstr>
      <vt:lpstr>Stream Processing Patterns(3)</vt:lpstr>
      <vt:lpstr>  Stream Processors  </vt:lpstr>
      <vt:lpstr>Reference Architecture for Streaming Applications </vt:lpstr>
      <vt:lpstr>How to select a stream processor?</vt:lpstr>
      <vt:lpstr>How to select a stream processor? (2)</vt:lpstr>
      <vt:lpstr>How to select a stream processor? (3)</vt:lpstr>
      <vt:lpstr>How to select a stream processor? (4)</vt:lpstr>
      <vt:lpstr>How to select a stream processor? (5)</vt:lpstr>
      <vt:lpstr>How to select a stream processor? (6)</vt:lpstr>
      <vt:lpstr>Landscape of Streaming Platforms</vt:lpstr>
      <vt:lpstr>Categorization of Tools / Platforms</vt:lpstr>
      <vt:lpstr>Categorization of Tools / Platforms(2)</vt:lpstr>
      <vt:lpstr>Categorization of Tools / Platforms(3)</vt:lpstr>
      <vt:lpstr>Categorization of Tools / Platforms(4)</vt:lpstr>
      <vt:lpstr>Categorization of Tools / Platforms(5)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281</cp:revision>
  <dcterms:created xsi:type="dcterms:W3CDTF">2018-10-16T06:13:57Z</dcterms:created>
  <dcterms:modified xsi:type="dcterms:W3CDTF">2023-02-13T11:38:15Z</dcterms:modified>
</cp:coreProperties>
</file>